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262" r:id="rId13"/>
    <p:sldId id="269" r:id="rId14"/>
    <p:sldId id="272" r:id="rId15"/>
    <p:sldId id="270" r:id="rId16"/>
    <p:sldId id="271" r:id="rId17"/>
    <p:sldId id="281" r:id="rId18"/>
    <p:sldId id="263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9"/>
  </p:normalViewPr>
  <p:slideViewPr>
    <p:cSldViewPr snapToGrid="0">
      <p:cViewPr varScale="1">
        <p:scale>
          <a:sx n="115" d="100"/>
          <a:sy n="115" d="100"/>
        </p:scale>
        <p:origin x="37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50EC7-9076-8949-E28C-809046F481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C2B0E6-8C53-34DA-1CA3-D9192CB511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C9AED-4147-F517-8913-559A08945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8348-96A2-35E0-8C20-675669BA4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01D3C-2969-E298-C6E4-F19C335DB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605890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437C5-8B0B-7A1D-F8EC-F130AC892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EE73F8-B673-216C-B26A-EFF7574DD6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D865D-8ABD-0872-6012-0AF8903A1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DF03A-C897-8DB5-4EC9-D2A4FD09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AB7C4-A5AE-732D-AF1A-491B15F7F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316730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B410F2-EED4-0CCD-BF13-8BCE986E47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4668B0-9461-449B-BCEE-5014836E85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29437-8DD8-1E59-DCCD-5D6D38DC5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196C5-1C8A-DC47-FD55-FB50CE1D5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9706F-18C3-AC4A-1DB8-1AB57E435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8371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FDA49-FACE-4B9F-35F0-3B36FA031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40CDA-0CFD-C41F-778C-647A8A68A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0D1FD-87AB-D55B-D966-E6C5E444C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719B0-B7F3-1572-C086-F93E99529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CA42B-9274-0A2D-4232-7DA11F72A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262244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BBD42-680E-EE9E-A5E8-B0A47C1FF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F53AA-5D2B-8EFE-D01D-F21535170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9EB1A-CB2C-4BB4-17AA-D0970BCEA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85105-9FFF-BC7F-5EDC-611BDC3A9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03315-CB7D-7A02-7B17-D8309602B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516367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15929-09C4-F64C-2D97-3AEFFDEEB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A5308-E69B-F4B5-5CDC-E7AC3B248E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D3E70D-73A8-F3F8-2EE7-448B7D7FA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F384F-DE8B-2C74-0A70-6090C4096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B4759-2743-D125-3D5A-0B37D6BDA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01CDF0-FA65-BDC9-420E-B98E87DCB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3899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7DFFD-D6CF-ADBA-D71B-B415410B4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D6963-53AA-BD6A-0527-6613C444B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26D3F-42DA-A65C-99D0-CF3B159E6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302E60-AC58-B6D1-A1B4-716FE9472D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0E61D0-F6E1-2997-8A57-7B47E9FB73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54B2B9-8CDA-275C-A363-317FCE35B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9631EB-33A6-E55E-04B6-084EF7903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A8363B-1515-3D90-1E68-3E4412910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9448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CDB98-FD53-A9AB-669F-884B9AEE9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F6E780-B23D-D031-EE25-5423CD43D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FBF31-94FE-4FFC-1E67-548DEDDD3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EE8C2E-A927-F368-1104-92206F806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016786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495272-2952-0D62-6ADD-050F63752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5B2901-B34B-27C8-5F7B-620F539A6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123BA1-4240-D813-D3FA-3E527CA62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538955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7979E-19F3-BF60-6738-D2142D32E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9C058-B8D9-1AA8-CE98-60DF352AB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D10B5-EDD4-D908-6F65-EB2218AE9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4BBF71-1306-E780-C5D6-2F0F38E9D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5D4B3E-F039-C749-11EA-862B5318F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1B259-7AAF-8350-E648-BD6825E06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352481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D4EEE-0BC0-A532-E77F-0E881B1C6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B803D7-D25C-9BEA-220A-86D59FEA34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D8D6A-148F-A6A5-AFBA-F0BC93694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9AD34B-C6DD-8DAA-265F-AF316E4E2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5E0BC-FC3B-B6BE-CDAE-36374DBFE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487454-93A9-CAAA-2BB3-B625F3EE7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034295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77557D-3185-C58B-A7C6-5F5243DB7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DD9BC-721B-3DAA-E6C7-D7EC9BA7F6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CB48E7-E5D2-3CB4-EFEC-8EB4E4D333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059EB-EE16-A14D-9812-FD33A5920B5C}" type="datetimeFigureOut">
              <a:rPr lang="en-VN" smtClean="0"/>
              <a:t>20/2/25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F566C-03D0-E185-4FE2-F01D2C166B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CAC44-62F0-C334-CF3E-8040DB1FE7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8EE84-2D11-1D4D-962A-ED0AC51E384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62978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107C120-1081-0D26-343D-304DC89DFAB5}"/>
              </a:ext>
            </a:extLst>
          </p:cNvPr>
          <p:cNvSpPr txBox="1"/>
          <p:nvPr/>
        </p:nvSpPr>
        <p:spPr>
          <a:xfrm>
            <a:off x="3049859" y="1582341"/>
            <a:ext cx="194588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vi-VN" dirty="0"/>
            </a:br>
            <a:endParaRPr lang="vi-VN" dirty="0"/>
          </a:p>
          <a:p>
            <a:r>
              <a:rPr lang="vi-VN" dirty="0"/>
              <a:t>2x1 + x2 = 5</a:t>
            </a:r>
          </a:p>
          <a:p>
            <a:endParaRPr lang="vi-VN" dirty="0"/>
          </a:p>
          <a:p>
            <a:r>
              <a:rPr lang="vi-VN" dirty="0"/>
              <a:t>x1 - x2 =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5423B8-6D98-7CC7-1B17-7F259B697AEB}"/>
              </a:ext>
            </a:extLst>
          </p:cNvPr>
          <p:cNvSpPr txBox="1"/>
          <p:nvPr/>
        </p:nvSpPr>
        <p:spPr>
          <a:xfrm>
            <a:off x="5419492" y="2408663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>
                <a:sym typeface="Wingdings" pitchFamily="2" charset="2"/>
              </a:rPr>
              <a:t> x=? </a:t>
            </a:r>
            <a:r>
              <a:rPr lang="en-US" dirty="0">
                <a:sym typeface="Wingdings" pitchFamily="2" charset="2"/>
              </a:rPr>
              <a:t>y</a:t>
            </a:r>
            <a:r>
              <a:rPr lang="en-VN" dirty="0">
                <a:sym typeface="Wingdings" pitchFamily="2" charset="2"/>
              </a:rPr>
              <a:t>=?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3533081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5F61A-329F-74CE-B421-A43300FA2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475DF-773E-460B-FDF9-F3379CCFE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EB80F1-9A55-3E47-8023-D50D28B53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60097"/>
            <a:ext cx="7772400" cy="473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702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555BE-1C73-B5E5-1D10-DECF75742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76982-9B4A-66C0-8DF0-8E8540AC0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26AA27-7C15-93EB-76A8-FD310FFCD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97255"/>
            <a:ext cx="7772400" cy="506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644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8ACBB-5CE3-B6E1-AC45-518BB77C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37DE6-648F-31C2-1AB6-0F81A5C95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D8C060-226D-01A9-CFAF-FB93FD838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729" y="1369880"/>
            <a:ext cx="10056542" cy="342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208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6B2C7-C169-DDBA-9E13-D8254822A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2CDDD-9328-2771-A7BE-5A1522851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AEB434-B74F-A3A2-707E-A1918BDB6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61053"/>
            <a:ext cx="7772400" cy="35358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7070E8-D211-0183-ED99-5B0680F3A75A}"/>
              </a:ext>
            </a:extLst>
          </p:cNvPr>
          <p:cNvSpPr txBox="1"/>
          <p:nvPr/>
        </p:nvSpPr>
        <p:spPr>
          <a:xfrm>
            <a:off x="3010829" y="5502289"/>
            <a:ext cx="3847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/>
              <a:t>3 hoặc 4 phương trình thì giải thế nào?</a:t>
            </a:r>
          </a:p>
        </p:txBody>
      </p:sp>
    </p:spTree>
    <p:extLst>
      <p:ext uri="{BB962C8B-B14F-4D97-AF65-F5344CB8AC3E}">
        <p14:creationId xmlns:p14="http://schemas.microsoft.com/office/powerpoint/2010/main" val="30210472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0A8C1-FEC5-E6B7-7B6A-F270A9CA8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E1900-28BB-1AE2-8D9E-94077E3F0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VN" dirty="0"/>
              <a:t>huyển đổi giữa các dạng</a:t>
            </a:r>
          </a:p>
          <a:p>
            <a:pPr lvl="1"/>
            <a:r>
              <a:rPr lang="en-US" dirty="0"/>
              <a:t>H</a:t>
            </a:r>
            <a:r>
              <a:rPr lang="en-VN" dirty="0"/>
              <a:t>pt viết dạng vector</a:t>
            </a:r>
          </a:p>
          <a:p>
            <a:pPr lvl="1"/>
            <a:r>
              <a:rPr lang="en-VN" dirty="0"/>
              <a:t>..</a:t>
            </a:r>
          </a:p>
          <a:p>
            <a:pPr lvl="1"/>
            <a:r>
              <a:rPr lang="en-VN" dirty="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3680677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1AF16-5D92-9601-846B-113BACE9D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5E551-45CD-CD22-0569-6FAA666B4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VN" dirty="0"/>
              <a:t>uổi sau học đạo hàm</a:t>
            </a:r>
          </a:p>
        </p:txBody>
      </p:sp>
    </p:spTree>
    <p:extLst>
      <p:ext uri="{BB962C8B-B14F-4D97-AF65-F5344CB8AC3E}">
        <p14:creationId xmlns:p14="http://schemas.microsoft.com/office/powerpoint/2010/main" val="4238870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078B6-4FA8-98C9-080D-32137AD36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888166" cy="613317"/>
          </a:xfrm>
        </p:spPr>
        <p:txBody>
          <a:bodyPr>
            <a:normAutofit fontScale="90000"/>
          </a:bodyPr>
          <a:lstStyle/>
          <a:p>
            <a:r>
              <a:rPr lang="en-V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Các metrics: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1E4EE8-741F-8B76-4753-664028736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08" y="1373679"/>
            <a:ext cx="3187391" cy="18887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0D334E-16D0-F6F2-11A9-1760107137B9}"/>
              </a:ext>
            </a:extLst>
          </p:cNvPr>
          <p:cNvSpPr txBox="1"/>
          <p:nvPr/>
        </p:nvSpPr>
        <p:spPr>
          <a:xfrm>
            <a:off x="1061222" y="613317"/>
            <a:ext cx="37784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b="1" dirty="0">
                <a:solidFill>
                  <a:srgbClr val="FF0000"/>
                </a:solidFill>
              </a:rPr>
              <a:t>Accuracy</a:t>
            </a:r>
            <a:r>
              <a:rPr lang="en-VN" dirty="0">
                <a:solidFill>
                  <a:srgbClr val="FF0000"/>
                </a:solidFill>
              </a:rPr>
              <a:t>= </a:t>
            </a:r>
            <a:r>
              <a:rPr lang="en-VN" sz="1400" dirty="0"/>
              <a:t>số dự đoán đúng/tổng số dự đoán</a:t>
            </a:r>
          </a:p>
          <a:p>
            <a:r>
              <a:rPr lang="en-VN" sz="1200" i="1" dirty="0"/>
              <a:t>Nhược điểm: khi </a:t>
            </a:r>
            <a:r>
              <a:rPr lang="en-VN" sz="1200" b="1" i="1" dirty="0"/>
              <a:t>class positive </a:t>
            </a:r>
            <a:r>
              <a:rPr lang="en-VN" sz="1200" i="1" dirty="0"/>
              <a:t>ít trong tổng mẫu lớn -&gt; 99% accuracy k có giá trị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987D04-06E5-38D0-FD80-829364DCC2F4}"/>
              </a:ext>
            </a:extLst>
          </p:cNvPr>
          <p:cNvSpPr txBox="1"/>
          <p:nvPr/>
        </p:nvSpPr>
        <p:spPr>
          <a:xfrm>
            <a:off x="3880623" y="182653"/>
            <a:ext cx="4022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*class positive: là đối tượng cần dự đoán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818666-4B80-F553-D0B3-B687EE006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796" y="1351981"/>
            <a:ext cx="3187391" cy="19104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77658CB-65EF-D9CD-3EEE-B726B8EE9A84}"/>
              </a:ext>
            </a:extLst>
          </p:cNvPr>
          <p:cNvSpPr txBox="1"/>
          <p:nvPr/>
        </p:nvSpPr>
        <p:spPr>
          <a:xfrm>
            <a:off x="5013814" y="613317"/>
            <a:ext cx="37784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b="1" dirty="0">
                <a:solidFill>
                  <a:srgbClr val="FF0000"/>
                </a:solidFill>
              </a:rPr>
              <a:t>Precision</a:t>
            </a:r>
            <a:r>
              <a:rPr lang="en-VN" dirty="0">
                <a:solidFill>
                  <a:srgbClr val="FF0000"/>
                </a:solidFill>
              </a:rPr>
              <a:t>= </a:t>
            </a:r>
            <a:r>
              <a:rPr lang="en-VN" sz="1400" dirty="0"/>
              <a:t>trong số lần dự đoán </a:t>
            </a:r>
            <a:r>
              <a:rPr lang="en-VN" sz="1400" b="1" dirty="0"/>
              <a:t>class positive</a:t>
            </a:r>
            <a:r>
              <a:rPr lang="en-VN" sz="1400" dirty="0"/>
              <a:t> thì </a:t>
            </a:r>
            <a:r>
              <a:rPr lang="en-VN" sz="1400" dirty="0">
                <a:solidFill>
                  <a:schemeClr val="accent2"/>
                </a:solidFill>
              </a:rPr>
              <a:t>chính xác</a:t>
            </a:r>
            <a:r>
              <a:rPr lang="en-VN" sz="1400" dirty="0"/>
              <a:t> bao nhiêu %</a:t>
            </a:r>
          </a:p>
          <a:p>
            <a:r>
              <a:rPr lang="en-VN" sz="1200" i="1" dirty="0"/>
              <a:t>VD: Trong Luật pháp, thì đề cao kết tội phải </a:t>
            </a:r>
            <a:r>
              <a:rPr lang="en-VN" sz="1200" i="1" dirty="0">
                <a:solidFill>
                  <a:schemeClr val="accent2"/>
                </a:solidFill>
              </a:rPr>
              <a:t>chính xác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6B36C7-EC43-33D1-4F38-F5DB1D9748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9670" y="4728589"/>
            <a:ext cx="3109332" cy="18411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A293B3E-846F-158B-C9FE-38D573DFCA74}"/>
              </a:ext>
            </a:extLst>
          </p:cNvPr>
          <p:cNvSpPr txBox="1"/>
          <p:nvPr/>
        </p:nvSpPr>
        <p:spPr>
          <a:xfrm>
            <a:off x="2503541" y="4001076"/>
            <a:ext cx="37784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b="1" dirty="0">
                <a:solidFill>
                  <a:srgbClr val="FF0000"/>
                </a:solidFill>
              </a:rPr>
              <a:t>Recall</a:t>
            </a:r>
            <a:r>
              <a:rPr lang="en-VN" dirty="0">
                <a:solidFill>
                  <a:srgbClr val="FF0000"/>
                </a:solidFill>
              </a:rPr>
              <a:t>= </a:t>
            </a:r>
            <a:r>
              <a:rPr lang="en-VN" sz="1400" dirty="0"/>
              <a:t>trong số các </a:t>
            </a:r>
            <a:r>
              <a:rPr lang="en-VN" sz="1400" b="1" dirty="0"/>
              <a:t>class positive</a:t>
            </a:r>
            <a:r>
              <a:rPr lang="en-VN" sz="1400" dirty="0"/>
              <a:t> thực sự, thì </a:t>
            </a:r>
            <a:r>
              <a:rPr lang="en-VN" sz="1400" dirty="0">
                <a:solidFill>
                  <a:schemeClr val="accent2"/>
                </a:solidFill>
              </a:rPr>
              <a:t>tìm ra </a:t>
            </a:r>
            <a:r>
              <a:rPr lang="en-VN" sz="1400" dirty="0"/>
              <a:t>bao nhiêu % (</a:t>
            </a:r>
            <a:r>
              <a:rPr lang="en-VN" sz="1400" dirty="0">
                <a:solidFill>
                  <a:schemeClr val="accent2"/>
                </a:solidFill>
              </a:rPr>
              <a:t>bao phủ</a:t>
            </a:r>
            <a:r>
              <a:rPr lang="en-VN" sz="1400" dirty="0"/>
              <a:t>)</a:t>
            </a:r>
          </a:p>
          <a:p>
            <a:r>
              <a:rPr lang="en-VN" sz="1200" i="1" dirty="0"/>
              <a:t>VD: Trong Y tế, thì cần </a:t>
            </a:r>
            <a:r>
              <a:rPr lang="en-VN" sz="1200" i="1" dirty="0">
                <a:solidFill>
                  <a:schemeClr val="accent2"/>
                </a:solidFill>
              </a:rPr>
              <a:t>tìm ra </a:t>
            </a:r>
            <a:r>
              <a:rPr lang="en-VN" sz="1200" i="1" dirty="0"/>
              <a:t>nhiều ung thư (positive)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CDCFAD-5FE9-C8CB-9AB3-28502FFA2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4745" y="3432989"/>
            <a:ext cx="1090101" cy="57604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9C7759B-E809-03A8-F734-3C343CE8C29B}"/>
              </a:ext>
            </a:extLst>
          </p:cNvPr>
          <p:cNvCxnSpPr>
            <a:stCxn id="4" idx="3"/>
            <a:endCxn id="7" idx="1"/>
          </p:cNvCxnSpPr>
          <p:nvPr/>
        </p:nvCxnSpPr>
        <p:spPr>
          <a:xfrm flipV="1">
            <a:off x="4546299" y="2307197"/>
            <a:ext cx="803497" cy="10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85BEF94-22D0-97EB-AFC4-B288E82B5AE2}"/>
              </a:ext>
            </a:extLst>
          </p:cNvPr>
          <p:cNvCxnSpPr>
            <a:stCxn id="4" idx="2"/>
          </p:cNvCxnSpPr>
          <p:nvPr/>
        </p:nvCxnSpPr>
        <p:spPr>
          <a:xfrm flipH="1">
            <a:off x="2950425" y="3262412"/>
            <a:ext cx="2179" cy="738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AC79FE-45F6-84E5-2328-C79B7B9F153F}"/>
              </a:ext>
            </a:extLst>
          </p:cNvPr>
          <p:cNvCxnSpPr/>
          <p:nvPr/>
        </p:nvCxnSpPr>
        <p:spPr>
          <a:xfrm flipH="1">
            <a:off x="7871286" y="3262412"/>
            <a:ext cx="2179" cy="738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66E3B47-D5A6-65DA-7411-B213A4F80678}"/>
              </a:ext>
            </a:extLst>
          </p:cNvPr>
          <p:cNvCxnSpPr/>
          <p:nvPr/>
        </p:nvCxnSpPr>
        <p:spPr>
          <a:xfrm flipV="1">
            <a:off x="5849002" y="5664686"/>
            <a:ext cx="803497" cy="10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E1F17781-6AD0-6072-ADE5-BCB11F05D1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2499" y="4385796"/>
            <a:ext cx="3875305" cy="165766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6B1523B-C176-30AF-4D30-DDA47351043F}"/>
              </a:ext>
            </a:extLst>
          </p:cNvPr>
          <p:cNvSpPr txBox="1"/>
          <p:nvPr/>
        </p:nvSpPr>
        <p:spPr>
          <a:xfrm>
            <a:off x="6700947" y="4043469"/>
            <a:ext cx="3778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b="1" dirty="0">
                <a:solidFill>
                  <a:srgbClr val="FF0000"/>
                </a:solidFill>
              </a:rPr>
              <a:t>F1 score</a:t>
            </a:r>
            <a:r>
              <a:rPr lang="en-VN" dirty="0">
                <a:solidFill>
                  <a:srgbClr val="FF0000"/>
                </a:solidFill>
              </a:rPr>
              <a:t>= </a:t>
            </a:r>
            <a:r>
              <a:rPr lang="en-VN" sz="1400" dirty="0"/>
              <a:t>2 lần tích </a:t>
            </a:r>
            <a:r>
              <a:rPr lang="en-VN" sz="1400" dirty="0">
                <a:solidFill>
                  <a:srgbClr val="FF0000"/>
                </a:solidFill>
              </a:rPr>
              <a:t>P</a:t>
            </a:r>
            <a:r>
              <a:rPr lang="en-VN" sz="1400" dirty="0"/>
              <a:t> và </a:t>
            </a:r>
            <a:r>
              <a:rPr lang="en-VN" sz="1400" dirty="0">
                <a:solidFill>
                  <a:srgbClr val="FF0000"/>
                </a:solidFill>
              </a:rPr>
              <a:t>R</a:t>
            </a:r>
            <a:r>
              <a:rPr lang="en-VN" sz="1400" dirty="0"/>
              <a:t> chia cho tổng chúng</a:t>
            </a:r>
            <a:endParaRPr lang="en-VN" sz="1200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8A83DA-26E7-8D00-65B5-D12A25E3F9CC}"/>
              </a:ext>
            </a:extLst>
          </p:cNvPr>
          <p:cNvSpPr txBox="1"/>
          <p:nvPr/>
        </p:nvSpPr>
        <p:spPr>
          <a:xfrm>
            <a:off x="965702" y="5306203"/>
            <a:ext cx="1655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V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Cần cải thiện ←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EDB285-6FDD-9C8F-1895-41FD4A5FD423}"/>
              </a:ext>
            </a:extLst>
          </p:cNvPr>
          <p:cNvSpPr txBox="1"/>
          <p:nvPr/>
        </p:nvSpPr>
        <p:spPr>
          <a:xfrm>
            <a:off x="9946887" y="317742"/>
            <a:ext cx="140532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VN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89682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270D74-5409-FEAA-A084-C71B863C4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24227-23BF-A0FF-D438-74D86F2A0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888166" cy="613317"/>
          </a:xfrm>
        </p:spPr>
        <p:txBody>
          <a:bodyPr>
            <a:normAutofit fontScale="90000"/>
          </a:bodyPr>
          <a:lstStyle/>
          <a:p>
            <a:r>
              <a:rPr lang="en-V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Các metrics: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72C917-2400-FE64-8268-D783118C0D9A}"/>
              </a:ext>
            </a:extLst>
          </p:cNvPr>
          <p:cNvSpPr txBox="1"/>
          <p:nvPr/>
        </p:nvSpPr>
        <p:spPr>
          <a:xfrm>
            <a:off x="303479" y="822733"/>
            <a:ext cx="37784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b="1" dirty="0">
                <a:solidFill>
                  <a:srgbClr val="FF0000"/>
                </a:solidFill>
              </a:rPr>
              <a:t>MAE</a:t>
            </a:r>
            <a:r>
              <a:rPr lang="en-VN" dirty="0">
                <a:solidFill>
                  <a:srgbClr val="FF0000"/>
                </a:solidFill>
              </a:rPr>
              <a:t>= </a:t>
            </a:r>
            <a:r>
              <a:rPr lang="en-VN" sz="1400" dirty="0"/>
              <a:t>trung bình khoảng lệch của các dự đoán</a:t>
            </a:r>
          </a:p>
          <a:p>
            <a:r>
              <a:rPr lang="en-VN" sz="1200" i="1" dirty="0"/>
              <a:t>1 sai số 10 đơn vị = 10 sai số 1 đơn vị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BD1E5D-B1E2-148C-A584-86CBE1CD27FD}"/>
              </a:ext>
            </a:extLst>
          </p:cNvPr>
          <p:cNvSpPr txBox="1"/>
          <p:nvPr/>
        </p:nvSpPr>
        <p:spPr>
          <a:xfrm>
            <a:off x="4290430" y="2041047"/>
            <a:ext cx="37784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b="1" dirty="0">
                <a:solidFill>
                  <a:srgbClr val="FF0000"/>
                </a:solidFill>
              </a:rPr>
              <a:t>MSE</a:t>
            </a:r>
            <a:r>
              <a:rPr lang="en-VN" dirty="0">
                <a:solidFill>
                  <a:srgbClr val="FF0000"/>
                </a:solidFill>
              </a:rPr>
              <a:t>= </a:t>
            </a:r>
            <a:r>
              <a:rPr lang="en-VN" sz="1400" dirty="0"/>
              <a:t>trung bình của bình phương của sai số </a:t>
            </a:r>
          </a:p>
          <a:p>
            <a:r>
              <a:rPr lang="en-VN" sz="1200" i="1" dirty="0"/>
              <a:t>1 sai số 10 đơn vị = 100 sai số 1 đơn vị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6ADDD5B-23D5-BF02-C799-86B92CC238E1}"/>
              </a:ext>
            </a:extLst>
          </p:cNvPr>
          <p:cNvCxnSpPr>
            <a:cxnSpLocks/>
          </p:cNvCxnSpPr>
          <p:nvPr/>
        </p:nvCxnSpPr>
        <p:spPr>
          <a:xfrm>
            <a:off x="3921831" y="3098631"/>
            <a:ext cx="3685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DE6E02D-E262-7C3B-97AF-A2A4AF174218}"/>
              </a:ext>
            </a:extLst>
          </p:cNvPr>
          <p:cNvSpPr txBox="1"/>
          <p:nvPr/>
        </p:nvSpPr>
        <p:spPr>
          <a:xfrm>
            <a:off x="9946887" y="317742"/>
            <a:ext cx="119872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VN" dirty="0"/>
              <a:t>Regression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23037C-CA81-6B96-38F7-EB5E1E45E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36" y="1358419"/>
            <a:ext cx="3458295" cy="19891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689133-C1CC-32A1-857E-49DDDB3F8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787" y="2595045"/>
            <a:ext cx="3453938" cy="2001153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2A6CB29-1FC2-CF62-46B2-098D88A280B6}"/>
              </a:ext>
            </a:extLst>
          </p:cNvPr>
          <p:cNvCxnSpPr>
            <a:cxnSpLocks/>
          </p:cNvCxnSpPr>
          <p:nvPr/>
        </p:nvCxnSpPr>
        <p:spPr>
          <a:xfrm>
            <a:off x="7748725" y="4310397"/>
            <a:ext cx="3685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84C0B702-B761-0E82-11DF-A92BCE5476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7324" y="4202631"/>
            <a:ext cx="3541581" cy="208138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AE23F28-8E53-80FA-077C-AF939089F6D8}"/>
              </a:ext>
            </a:extLst>
          </p:cNvPr>
          <p:cNvSpPr txBox="1"/>
          <p:nvPr/>
        </p:nvSpPr>
        <p:spPr>
          <a:xfrm>
            <a:off x="7998910" y="3476141"/>
            <a:ext cx="37784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b="1" dirty="0">
                <a:solidFill>
                  <a:srgbClr val="FF0000"/>
                </a:solidFill>
              </a:rPr>
              <a:t>R-squared</a:t>
            </a:r>
            <a:r>
              <a:rPr lang="en-VN" dirty="0">
                <a:solidFill>
                  <a:srgbClr val="FF0000"/>
                </a:solidFill>
              </a:rPr>
              <a:t>= </a:t>
            </a:r>
            <a:r>
              <a:rPr lang="en-VN" sz="1400" dirty="0"/>
              <a:t>trung bình của bình phương của sai số </a:t>
            </a:r>
          </a:p>
          <a:p>
            <a:r>
              <a:rPr lang="en-US" sz="1200" i="1" dirty="0"/>
              <a:t>M</a:t>
            </a:r>
            <a:r>
              <a:rPr lang="en-VN" sz="1200" i="1" dirty="0"/>
              <a:t>ẫu số là không đổi</a:t>
            </a:r>
          </a:p>
        </p:txBody>
      </p:sp>
    </p:spTree>
    <p:extLst>
      <p:ext uri="{BB962C8B-B14F-4D97-AF65-F5344CB8AC3E}">
        <p14:creationId xmlns:p14="http://schemas.microsoft.com/office/powerpoint/2010/main" val="994953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C9EB3-1FA4-CB20-BB48-C3862A949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4EAB5-606A-2CC1-D4DE-CCF7088B8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246183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EE963-4B46-556E-20E2-7A29419B2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23A3A-28D3-FECB-B830-C13EF962F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150123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ACCA9-634D-FC18-3277-1C84A75DE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</a:t>
            </a:r>
            <a:r>
              <a:rPr lang="en-VN" dirty="0"/>
              <a:t>áp án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D1FB1-A69A-D7C4-DD3F-171774E9F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06ABF3-721D-2F36-4E56-22B5A8803175}"/>
              </a:ext>
            </a:extLst>
          </p:cNvPr>
          <p:cNvSpPr txBox="1"/>
          <p:nvPr/>
        </p:nvSpPr>
        <p:spPr>
          <a:xfrm>
            <a:off x="3049859" y="3767979"/>
            <a:ext cx="194588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vi-VN" dirty="0"/>
            </a:br>
            <a:endParaRPr lang="vi-VN" dirty="0"/>
          </a:p>
          <a:p>
            <a:r>
              <a:rPr lang="vi-VN" dirty="0"/>
              <a:t>2x1 + x2 = 5</a:t>
            </a:r>
          </a:p>
          <a:p>
            <a:endParaRPr lang="vi-VN" dirty="0"/>
          </a:p>
          <a:p>
            <a:r>
              <a:rPr lang="vi-VN" dirty="0"/>
              <a:t>x1 - x2 =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364B4D-BB59-C866-7A46-43EFD0B1BB24}"/>
              </a:ext>
            </a:extLst>
          </p:cNvPr>
          <p:cNvSpPr txBox="1"/>
          <p:nvPr/>
        </p:nvSpPr>
        <p:spPr>
          <a:xfrm>
            <a:off x="5419492" y="4594301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>
                <a:sym typeface="Wingdings" pitchFamily="2" charset="2"/>
              </a:rPr>
              <a:t> x=? </a:t>
            </a:r>
            <a:r>
              <a:rPr lang="en-US" dirty="0">
                <a:sym typeface="Wingdings" pitchFamily="2" charset="2"/>
              </a:rPr>
              <a:t>y</a:t>
            </a:r>
            <a:r>
              <a:rPr lang="en-VN" dirty="0">
                <a:sym typeface="Wingdings" pitchFamily="2" charset="2"/>
              </a:rPr>
              <a:t>=?</a:t>
            </a:r>
            <a:endParaRPr lang="en-V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BCE22B-F34D-D2D3-A696-2B362221A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577302"/>
            <a:ext cx="7772400" cy="376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2525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9EB49-91D1-F955-6000-C1346D48C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14A29-0819-178D-7A19-9588D3862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50878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F510F-86B4-A3CD-3D15-1C5C98693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8DE53-9FBD-25BF-440C-0F01A1AE6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329020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D91E-4CE8-A58F-320B-6D167C72C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61261-DA0C-EB8C-42E4-0F06B79E2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567386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12502-C8ED-C009-42CE-682902F13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B50B5-05F9-C4E0-58CE-A51181912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1120080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E8143-08FB-C661-D9F5-65BF927A9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01293-6480-72B6-EE8B-01C146F623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0870963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901CC-20F7-6EA9-007E-24DA32BCC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6998D-6A30-9CB1-0669-E31693857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8438669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9AE8A-EAE9-5A4A-AD4D-9414553B9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4CC1A-93AB-C478-47ED-6E5DE2EE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927961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B1BD7-952B-6A51-BE2E-38D071C15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00D32-FD44-7CC9-3E8D-B21339653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69805F-8663-6D1B-772D-C053076EE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706" y="2524751"/>
            <a:ext cx="5200186" cy="30514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8A73AA-F885-CCCA-9991-702D04FB5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994" y="2524751"/>
            <a:ext cx="4559300" cy="2108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9CE6BA-DA5B-B34A-D34E-B3F2D72EB8E5}"/>
              </a:ext>
            </a:extLst>
          </p:cNvPr>
          <p:cNvSpPr txBox="1"/>
          <p:nvPr/>
        </p:nvSpPr>
        <p:spPr>
          <a:xfrm>
            <a:off x="5352585" y="5507274"/>
            <a:ext cx="4545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  <a:r>
              <a:rPr lang="en-VN" dirty="0"/>
              <a:t>1 x2 gọi là dependent variable – hoặc </a:t>
            </a:r>
            <a:r>
              <a:rPr lang="en-VN" b="1" dirty="0"/>
              <a:t>feature</a:t>
            </a:r>
            <a:endParaRPr lang="en-V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EDFB0A-EAD2-FF2B-E825-95FF79AC4C77}"/>
              </a:ext>
            </a:extLst>
          </p:cNvPr>
          <p:cNvSpPr txBox="1"/>
          <p:nvPr/>
        </p:nvSpPr>
        <p:spPr>
          <a:xfrm>
            <a:off x="5363736" y="5876606"/>
            <a:ext cx="95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VN" dirty="0"/>
              <a:t> gọi là?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63AD79-F8AB-5C66-17F7-822F436D5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6034" y="1356351"/>
            <a:ext cx="3746500" cy="1168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1FB527-BE3A-1182-F5DE-30989EF6D624}"/>
              </a:ext>
            </a:extLst>
          </p:cNvPr>
          <p:cNvSpPr txBox="1"/>
          <p:nvPr/>
        </p:nvSpPr>
        <p:spPr>
          <a:xfrm>
            <a:off x="836756" y="5624309"/>
            <a:ext cx="4539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VN" dirty="0"/>
              <a:t>imple linear regression </a:t>
            </a:r>
            <a:r>
              <a:rPr lang="en-VN" dirty="0">
                <a:sym typeface="Wingdings" pitchFamily="2" charset="2"/>
              </a:rPr>
              <a:t> chỉ có một biến ”x”</a:t>
            </a:r>
            <a:endParaRPr lang="en-V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C39DB5-EE4E-5E2D-DECE-C98E6F3F6CAC}"/>
              </a:ext>
            </a:extLst>
          </p:cNvPr>
          <p:cNvSpPr txBox="1"/>
          <p:nvPr/>
        </p:nvSpPr>
        <p:spPr>
          <a:xfrm>
            <a:off x="836756" y="6061272"/>
            <a:ext cx="4179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</a:t>
            </a:r>
            <a:r>
              <a:rPr lang="en-VN" dirty="0"/>
              <a:t>ulti variable regression </a:t>
            </a:r>
            <a:r>
              <a:rPr lang="en-VN" dirty="0">
                <a:sym typeface="Wingdings" pitchFamily="2" charset="2"/>
              </a:rPr>
              <a:t> nhiều biến “x”</a:t>
            </a:r>
            <a:endParaRPr lang="en-V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5E0E7C-7E1D-34D4-C479-3515A3D4BA71}"/>
              </a:ext>
            </a:extLst>
          </p:cNvPr>
          <p:cNvSpPr txBox="1"/>
          <p:nvPr/>
        </p:nvSpPr>
        <p:spPr>
          <a:xfrm>
            <a:off x="7804876" y="6026785"/>
            <a:ext cx="2991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</a:t>
            </a:r>
            <a:r>
              <a:rPr lang="en-VN" dirty="0"/>
              <a:t>ỗi phương trình là “sample”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0546DE-FF3D-D933-F240-F6364E6C31D7}"/>
              </a:ext>
            </a:extLst>
          </p:cNvPr>
          <p:cNvSpPr txBox="1"/>
          <p:nvPr/>
        </p:nvSpPr>
        <p:spPr>
          <a:xfrm>
            <a:off x="7553401" y="6429458"/>
            <a:ext cx="3800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r>
              <a:rPr lang="en-VN" dirty="0"/>
              <a:t>ếu có 100 mẫu thì giải bằng cách nào</a:t>
            </a:r>
          </a:p>
        </p:txBody>
      </p:sp>
    </p:spTree>
    <p:extLst>
      <p:ext uri="{BB962C8B-B14F-4D97-AF65-F5344CB8AC3E}">
        <p14:creationId xmlns:p14="http://schemas.microsoft.com/office/powerpoint/2010/main" val="3915452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99186-E65A-84AB-74F7-DFA59BCFD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E5762-7A97-35D5-419B-1D1A9E4F8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3F21B7-E69A-7C18-2811-D45273646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11605"/>
            <a:ext cx="7772400" cy="40347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216EE6-4085-A9B5-BB76-0916037A2EF5}"/>
              </a:ext>
            </a:extLst>
          </p:cNvPr>
          <p:cNvSpPr txBox="1"/>
          <p:nvPr/>
        </p:nvSpPr>
        <p:spPr>
          <a:xfrm>
            <a:off x="5820937" y="5316302"/>
            <a:ext cx="1228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/>
              <a:t>”y” liên tục</a:t>
            </a:r>
          </a:p>
        </p:txBody>
      </p:sp>
    </p:spTree>
    <p:extLst>
      <p:ext uri="{BB962C8B-B14F-4D97-AF65-F5344CB8AC3E}">
        <p14:creationId xmlns:p14="http://schemas.microsoft.com/office/powerpoint/2010/main" val="746487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57E99-94F2-838C-5D34-D9E515B2F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1FD30-C712-FF80-2005-B2F93E6A8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99BA08-449F-2C12-03A1-83691E88C7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27"/>
          <a:stretch/>
        </p:blipFill>
        <p:spPr>
          <a:xfrm>
            <a:off x="2209800" y="1825625"/>
            <a:ext cx="7772400" cy="328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410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123B6F-FEB0-84AB-6754-EE5E8EFF4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629" y="387118"/>
            <a:ext cx="9282741" cy="39034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BA6281-794C-4922-8C4C-894B1AFB12D2}"/>
              </a:ext>
            </a:extLst>
          </p:cNvPr>
          <p:cNvSpPr txBox="1"/>
          <p:nvPr/>
        </p:nvSpPr>
        <p:spPr>
          <a:xfrm>
            <a:off x="3925229" y="4240829"/>
            <a:ext cx="2286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  <a:r>
              <a:rPr lang="en-VN" dirty="0"/>
              <a:t>1, x2 là feature space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4DA907-3118-D7BA-E06B-603586D16EE3}"/>
              </a:ext>
            </a:extLst>
          </p:cNvPr>
          <p:cNvSpPr txBox="1"/>
          <p:nvPr/>
        </p:nvSpPr>
        <p:spPr>
          <a:xfrm>
            <a:off x="7984273" y="4265694"/>
            <a:ext cx="2862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  <a:r>
              <a:rPr lang="en-VN" dirty="0"/>
              <a:t>eature selection: màu mắt?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57F18A-5893-F0B1-7469-E79D5E8B125F}"/>
              </a:ext>
            </a:extLst>
          </p:cNvPr>
          <p:cNvSpPr txBox="1"/>
          <p:nvPr/>
        </p:nvSpPr>
        <p:spPr>
          <a:xfrm>
            <a:off x="838199" y="4145175"/>
            <a:ext cx="1763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/>
              <a:t>”y” catalog, class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2FD03B-DE82-54C1-0EF1-1D5AF7DEE8A8}"/>
              </a:ext>
            </a:extLst>
          </p:cNvPr>
          <p:cNvSpPr txBox="1"/>
          <p:nvPr/>
        </p:nvSpPr>
        <p:spPr>
          <a:xfrm>
            <a:off x="3744010" y="4869702"/>
            <a:ext cx="4240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  <a:r>
              <a:rPr lang="en-VN" dirty="0"/>
              <a:t>rdinal (có thứ tự) vs nominal (k có thứ tự)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D53096-9E70-528D-F56E-6FA60B370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5229" y="5239034"/>
            <a:ext cx="3757357" cy="162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965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0F9E45-CE5E-8197-053D-ECF675212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136" y="1895707"/>
            <a:ext cx="8915113" cy="41612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8E860D-F27B-A296-719F-ED1B6FEBA858}"/>
              </a:ext>
            </a:extLst>
          </p:cNvPr>
          <p:cNvSpPr txBox="1"/>
          <p:nvPr/>
        </p:nvSpPr>
        <p:spPr>
          <a:xfrm>
            <a:off x="635620" y="1059366"/>
            <a:ext cx="2317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r>
              <a:rPr lang="en-VN" dirty="0"/>
              <a:t>oán lớp 10 học vector</a:t>
            </a:r>
          </a:p>
        </p:txBody>
      </p:sp>
    </p:spTree>
    <p:extLst>
      <p:ext uri="{BB962C8B-B14F-4D97-AF65-F5344CB8AC3E}">
        <p14:creationId xmlns:p14="http://schemas.microsoft.com/office/powerpoint/2010/main" val="3390851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C1544-AFF2-BA8E-0F15-4FCEA55BF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F2A7A-865E-C9DD-9E0B-73A32F630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1F1BF2-0CF6-E818-FE9F-C2F105CF93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44"/>
          <a:stretch/>
        </p:blipFill>
        <p:spPr>
          <a:xfrm>
            <a:off x="2209800" y="1126273"/>
            <a:ext cx="7772400" cy="47811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5594A5-5696-6391-37C0-76AB6CDAACEA}"/>
              </a:ext>
            </a:extLst>
          </p:cNvPr>
          <p:cNvSpPr txBox="1"/>
          <p:nvPr/>
        </p:nvSpPr>
        <p:spPr>
          <a:xfrm>
            <a:off x="1605775" y="5073805"/>
            <a:ext cx="2873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VN" dirty="0"/>
              <a:t>ot product ra con số. </a:t>
            </a:r>
            <a:r>
              <a:rPr lang="en-US" dirty="0"/>
              <a:t>S</a:t>
            </a:r>
            <a:r>
              <a:rPr lang="en-VN" dirty="0"/>
              <a:t>ố gì?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B35EEF-85EA-635F-C052-6FAA28EF5EE4}"/>
              </a:ext>
            </a:extLst>
          </p:cNvPr>
          <p:cNvSpPr txBox="1"/>
          <p:nvPr/>
        </p:nvSpPr>
        <p:spPr>
          <a:xfrm>
            <a:off x="1605775" y="5672856"/>
            <a:ext cx="237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r>
              <a:rPr lang="en-VN" dirty="0"/>
              <a:t>ross product ra matrix</a:t>
            </a:r>
          </a:p>
        </p:txBody>
      </p:sp>
    </p:spTree>
    <p:extLst>
      <p:ext uri="{BB962C8B-B14F-4D97-AF65-F5344CB8AC3E}">
        <p14:creationId xmlns:p14="http://schemas.microsoft.com/office/powerpoint/2010/main" val="967258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1806E-3597-F79B-8189-8C92220E7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07FA9-94E5-B96A-6E7B-5C41838FC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574D77-BA80-81A2-5F88-283102D51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926" y="1174609"/>
            <a:ext cx="9004147" cy="45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901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372</Words>
  <Application>Microsoft Macintosh PowerPoint</Application>
  <PresentationFormat>Widescreen</PresentationFormat>
  <Paragraphs>50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Office Theme</vt:lpstr>
      <vt:lpstr>PowerPoint Presentation</vt:lpstr>
      <vt:lpstr>Đáp án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Các metrics:</vt:lpstr>
      <vt:lpstr>Các metrics: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Trương Anh Tú</dc:creator>
  <cp:lastModifiedBy>Trương Anh Tú</cp:lastModifiedBy>
  <cp:revision>9</cp:revision>
  <dcterms:created xsi:type="dcterms:W3CDTF">2025-02-12T13:17:16Z</dcterms:created>
  <dcterms:modified xsi:type="dcterms:W3CDTF">2025-02-20T11:14:26Z</dcterms:modified>
</cp:coreProperties>
</file>

<file path=docProps/thumbnail.jpeg>
</file>